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6" r:id="rId19"/>
    <p:sldId id="277" r:id="rId20"/>
    <p:sldId id="278" r:id="rId21"/>
    <p:sldId id="279" r:id="rId22"/>
    <p:sldId id="280" r:id="rId23"/>
    <p:sldId id="281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83A"/>
    <a:srgbClr val="E0E0E0"/>
    <a:srgbClr val="1386ED"/>
    <a:srgbClr val="FEFFFF"/>
    <a:srgbClr val="1A3A64"/>
    <a:srgbClr val="529ED2"/>
    <a:srgbClr val="109F5B"/>
    <a:srgbClr val="D94739"/>
    <a:srgbClr val="FBFF23"/>
    <a:srgbClr val="36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-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5B055-CF38-B909-DA44-93B33E7A6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5F426A-E8A5-313D-6B14-105B1975E7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6152A-3C90-9FE4-AF55-25E6E5DFC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2B88F-EC6D-42D3-8DA9-E3F65DC33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503AF-4577-7A15-A910-1FAE88AE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41183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392D-C2F4-77AA-199C-D76D14F98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3D85E1-862F-E013-211C-C1126F20A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12FDF7-F68B-3A76-886B-EEC6C19C7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ED45E-5430-3A89-60EB-427D98416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B391F-C8D1-148F-728F-D1E72FFCD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62788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F1C7A6-2222-EF63-8431-1F0E4FF604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9707F-ECB7-6818-EF57-33DEAB224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B64E1-D133-72EC-82DD-FD24F2F16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CC6E2-91FC-2E8F-20D0-EA21A8FDB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79F4F-B121-B0E8-634F-D1180BB45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13505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537AF-4B51-4A37-7C99-2C70D48E6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9888F-EBA6-F631-2B3C-957A90AD1B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AAA21-7C2A-4B2E-B7CE-DCA648BD4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66136-782C-ADC5-B2BC-B96021AA6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60B7E-47EC-D951-3470-DF5C0E7CC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05143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060DB-C748-2C47-3647-FF6FFC0BC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D8FE1-2D02-8BD7-3E89-E8E881B09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7BB4C-900B-CAD9-122A-A1C4DF330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F45AFE-656B-A4E5-A8F4-1B4E1C836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D59A3-DCFF-4413-E53A-7177E5214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35580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1BF1D-96E2-DC0F-AD1B-D3D225F49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2A468-D505-59B0-82C9-6E1709850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944A2-A695-F742-07A6-F19B241B0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D69A50-2F8B-B95B-77B1-4893C49B8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E07ED6-388B-EA66-2FE4-3ED3FE68A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96B4B-F479-BEAA-C91B-FA74DB70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86284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F1BD5-D8BC-6519-5B34-7DB456245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D6756-01A8-3623-783F-A51D408DF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3972AB-2D99-8177-FFEF-0726653DF4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B8C5E1-CF34-FB27-70BA-C894E1239F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87298B-8021-F7A4-E589-28414AF6DD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12C849-4AFB-158A-A879-82FC2EA2A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6524C5-C7C8-73F8-7734-3C393708C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A84AAA-2B1F-0EF7-0196-54651DA79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07403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26226-57D0-02AA-AC6E-088EA259B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DCE28B-2E36-5600-2E46-22E09FDED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224E05-9E54-D2C4-AF68-FDF1634C3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6043E4-86C5-43FC-F50A-B4C6D7AA1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8290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2FB186-1541-4501-8F7C-4DECFB1E0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838B0E-B2AD-0D62-93CD-DE8CA2CBC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94FEA-761D-A418-54D1-CA07EEC3A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11752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368C0-B995-46C3-17E7-9BBA05A09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AF77A-98F2-3A84-554F-AD4B685FF5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AAE28C-A1CE-06B6-647E-262712390B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274744-E16B-C32B-6DBB-5B27E86F8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718CC0-31B7-7EA4-89E2-812410448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EF5032-36D0-DC30-CDC7-89AEF86FD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06198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A9151-6AEB-4C35-681B-20EB6BD24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BFBDD8-F975-E09B-6000-C4637E9E18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36512-F45E-C9BA-F3E5-980B6EDAD9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E2E74-1024-746E-6266-4489BA175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63670-54CE-5463-DA60-A6D880354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F2987-268B-0CC8-2422-7292602D7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15168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4C0D56-EC83-7221-D5B6-338C7CF4C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12F18-524C-8419-312E-430A3D067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4C5ED-4D3F-5E63-B53E-CAC44175C4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5426-418B-4B24-A45D-CF70B1F1CC78}" type="datetimeFigureOut">
              <a:rPr lang="en-ID" smtClean="0"/>
              <a:t>09/06/2022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58DA7-0D74-E217-FEBD-2042EDCC27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B5592-966F-9040-17EE-8A95677B9E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6FC4D-F6C7-427E-B1DD-E2D22D317C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188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1.wdp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17/06/relationships/model3d" Target="../media/model3d1.glb"/><Relationship Id="rId5" Type="http://schemas.openxmlformats.org/officeDocument/2006/relationships/hyperlink" Target="https://creativecommons.org/licenses/by-sa/3.0/" TargetMode="External"/><Relationship Id="rId10" Type="http://schemas.openxmlformats.org/officeDocument/2006/relationships/image" Target="../media/image5.png"/><Relationship Id="rId4" Type="http://schemas.openxmlformats.org/officeDocument/2006/relationships/hyperlink" Target="http://graphicdesign.stackexchange.com/questions/75556/does-anyone-know-how-to-create-this-type-of-complex-gradient-background/75636" TargetMode="External"/><Relationship Id="rId9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microsoft.com/office/2017/06/relationships/model3d" Target="../media/model3d1.glb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7120FBA-86DE-7265-5590-1DE0919A976E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  <a14:imgEffect>
                      <a14:brightnessContrast bright="-40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75DF6C5-1F01-77E9-F2CD-76B366ACA910}"/>
              </a:ext>
            </a:extLst>
          </p:cNvPr>
          <p:cNvSpPr txBox="1"/>
          <p:nvPr/>
        </p:nvSpPr>
        <p:spPr>
          <a:xfrm>
            <a:off x="0" y="685800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>
                <a:hlinkClick r:id="rId4" tooltip="http://graphicdesign.stackexchange.com/questions/75556/does-anyone-know-how-to-create-this-type-of-complex-gradient-background/75636"/>
              </a:rPr>
              <a:t>This Photo</a:t>
            </a:r>
            <a:r>
              <a:rPr lang="en-ID" sz="900"/>
              <a:t> by Unknown Author is licensed under </a:t>
            </a:r>
            <a:r>
              <a:rPr lang="en-ID" sz="900">
                <a:hlinkClick r:id="rId5" tooltip="https://creativecommons.org/licenses/by-sa/3.0/"/>
              </a:rPr>
              <a:t>CC BY-SA</a:t>
            </a:r>
            <a:endParaRPr lang="en-ID" sz="90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Wifi Router">
                <a:extLst>
                  <a:ext uri="{FF2B5EF4-FFF2-40B4-BE49-F238E27FC236}">
                    <a16:creationId xmlns:a16="http://schemas.microsoft.com/office/drawing/2014/main" id="{2EBA7B5F-553B-3A1A-50D8-CCD26E1E17B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63336329"/>
                  </p:ext>
                </p:extLst>
              </p:nvPr>
            </p:nvGraphicFramePr>
            <p:xfrm>
              <a:off x="834453" y="679805"/>
              <a:ext cx="4713951" cy="4637766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4713951" cy="4637766"/>
                    </a:xfrm>
                    <a:prstGeom prst="rect">
                      <a:avLst/>
                    </a:prstGeom>
                  </am3d:spPr>
                  <am3d:camera>
                    <am3d:pos x="0" y="0" z="664709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10602" d="1000000"/>
                    <am3d:preTrans dx="32" dy="-13734950" dz="39719"/>
                    <am3d:scale>
                      <am3d:sx n="1000000" d="1000000"/>
                      <am3d:sy n="1000000" d="1000000"/>
                      <am3d:sz n="1000000" d="1000000"/>
                    </am3d:scale>
                    <am3d:rot ax="-8621881" ay="-1819572" az="957896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Wifi Router">
                <a:extLst>
                  <a:ext uri="{FF2B5EF4-FFF2-40B4-BE49-F238E27FC236}">
                    <a16:creationId xmlns:a16="http://schemas.microsoft.com/office/drawing/2014/main" id="{2EBA7B5F-553B-3A1A-50D8-CCD26E1E17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4453" y="679805"/>
                <a:ext cx="4713951" cy="4637766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5750481-4D1B-4308-C292-946C399568A3}"/>
              </a:ext>
            </a:extLst>
          </p:cNvPr>
          <p:cNvSpPr txBox="1"/>
          <p:nvPr/>
        </p:nvSpPr>
        <p:spPr>
          <a:xfrm>
            <a:off x="5620134" y="2612558"/>
            <a:ext cx="57374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FC000"/>
                </a:solidFill>
                <a:latin typeface="Hanson" pitchFamily="50" charset="0"/>
              </a:rPr>
              <a:t>JARINGAN</a:t>
            </a:r>
            <a:endParaRPr lang="en-ID" sz="5400" dirty="0">
              <a:solidFill>
                <a:srgbClr val="FFC000"/>
              </a:solidFill>
              <a:latin typeface="Hanson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3719FB-86FF-0009-3E2D-75CFBA0A2709}"/>
              </a:ext>
            </a:extLst>
          </p:cNvPr>
          <p:cNvSpPr txBox="1"/>
          <p:nvPr/>
        </p:nvSpPr>
        <p:spPr>
          <a:xfrm>
            <a:off x="5691863" y="3275946"/>
            <a:ext cx="5737412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700" dirty="0">
                <a:solidFill>
                  <a:srgbClr val="FFC000"/>
                </a:solidFill>
                <a:latin typeface="Hanson" pitchFamily="50" charset="0"/>
              </a:rPr>
              <a:t>MIKROTIK</a:t>
            </a:r>
            <a:endParaRPr lang="en-ID" sz="5700" dirty="0">
              <a:solidFill>
                <a:srgbClr val="FFC000"/>
              </a:solidFill>
              <a:latin typeface="Hanson" pitchFamily="50" charset="0"/>
            </a:endParaRPr>
          </a:p>
        </p:txBody>
      </p:sp>
      <p:pic>
        <p:nvPicPr>
          <p:cNvPr id="11" name="Graphic 10" descr="Wireless">
            <a:extLst>
              <a:ext uri="{FF2B5EF4-FFF2-40B4-BE49-F238E27FC236}">
                <a16:creationId xmlns:a16="http://schemas.microsoft.com/office/drawing/2014/main" id="{958D140A-06A7-018E-E0B7-9F13B5DC2A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5400000">
            <a:off x="10766612" y="2141222"/>
            <a:ext cx="811960" cy="8119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2D9EA7-B64C-4A42-1624-88AA1CFFBAE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78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690281" y="1447821"/>
            <a:ext cx="726141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Hanson" pitchFamily="50" charset="0"/>
              </a:rPr>
              <a:t>3. MANAJEMEN SISTEM JARINGAN INTERNET</a:t>
            </a:r>
            <a:endParaRPr lang="en-ID" sz="4000" dirty="0">
              <a:solidFill>
                <a:srgbClr val="FFC000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690281" y="3520632"/>
            <a:ext cx="7783159" cy="1157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solidFill>
                  <a:schemeClr val="bg1"/>
                </a:solidFill>
              </a:rPr>
              <a:t>Fungsi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selanjutnya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adalah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jaringan</a:t>
            </a:r>
            <a:r>
              <a:rPr lang="en-US" dirty="0">
                <a:solidFill>
                  <a:schemeClr val="bg1"/>
                </a:solidFill>
              </a:rPr>
              <a:t> internet yang </a:t>
            </a:r>
            <a:r>
              <a:rPr lang="en-US" dirty="0" err="1">
                <a:solidFill>
                  <a:schemeClr val="bg1"/>
                </a:solidFill>
              </a:rPr>
              <a:t>lebih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terpusat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sehingga</a:t>
            </a:r>
            <a:r>
              <a:rPr lang="en-US" dirty="0">
                <a:solidFill>
                  <a:schemeClr val="bg1"/>
                </a:solidFill>
              </a:rPr>
              <a:t> administrator </a:t>
            </a:r>
            <a:r>
              <a:rPr lang="en-US" dirty="0" err="1">
                <a:solidFill>
                  <a:schemeClr val="bg1"/>
                </a:solidFill>
              </a:rPr>
              <a:t>dapat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mengelola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mengelola</a:t>
            </a:r>
            <a:r>
              <a:rPr lang="en-US" dirty="0">
                <a:solidFill>
                  <a:schemeClr val="bg1"/>
                </a:solidFill>
              </a:rPr>
              <a:t> data </a:t>
            </a:r>
            <a:r>
              <a:rPr lang="en-US" dirty="0" err="1">
                <a:solidFill>
                  <a:schemeClr val="bg1"/>
                </a:solidFill>
              </a:rPr>
              <a:t>dengan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lebih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baik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76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690281" y="1828110"/>
            <a:ext cx="726141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Hanson" pitchFamily="50" charset="0"/>
              </a:rPr>
              <a:t>4. BERPERAN SEBAGAI HOTSPOT</a:t>
            </a:r>
            <a:endParaRPr lang="en-ID" sz="4000" dirty="0">
              <a:solidFill>
                <a:srgbClr val="FFC000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690281" y="3471187"/>
            <a:ext cx="7783159" cy="1794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juga </a:t>
            </a:r>
            <a:r>
              <a:rPr lang="en-US" dirty="0" err="1">
                <a:solidFill>
                  <a:schemeClr val="bg1"/>
                </a:solidFill>
              </a:rPr>
              <a:t>dapat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berperan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sebagai</a:t>
            </a:r>
            <a:r>
              <a:rPr lang="en-US" dirty="0">
                <a:solidFill>
                  <a:schemeClr val="bg1"/>
                </a:solidFill>
              </a:rPr>
              <a:t> hotspot, </a:t>
            </a:r>
            <a:r>
              <a:rPr lang="en-US" dirty="0" err="1">
                <a:solidFill>
                  <a:schemeClr val="bg1"/>
                </a:solidFill>
              </a:rPr>
              <a:t>dimana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akan</a:t>
            </a:r>
            <a:r>
              <a:rPr lang="en-US" dirty="0">
                <a:solidFill>
                  <a:schemeClr val="bg1"/>
                </a:solidFill>
              </a:rPr>
              <a:t> sangat </a:t>
            </a:r>
            <a:r>
              <a:rPr lang="en-US" dirty="0" err="1">
                <a:solidFill>
                  <a:schemeClr val="bg1"/>
                </a:solidFill>
              </a:rPr>
              <a:t>mudah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mengkonfigurasi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membagi</a:t>
            </a:r>
            <a:r>
              <a:rPr lang="en-US" dirty="0">
                <a:solidFill>
                  <a:schemeClr val="bg1"/>
                </a:solidFill>
              </a:rPr>
              <a:t> bandwidth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setiap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jaringan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komputer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Selain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itu</a:t>
            </a:r>
            <a:r>
              <a:rPr lang="en-US" dirty="0">
                <a:solidFill>
                  <a:schemeClr val="bg1"/>
                </a:solidFill>
              </a:rPr>
              <a:t>, juga </a:t>
            </a:r>
            <a:r>
              <a:rPr lang="en-US" dirty="0" err="1">
                <a:solidFill>
                  <a:schemeClr val="bg1"/>
                </a:solidFill>
              </a:rPr>
              <a:t>memiliki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tugas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memisahkan</a:t>
            </a:r>
            <a:r>
              <a:rPr lang="en-US" dirty="0">
                <a:solidFill>
                  <a:schemeClr val="bg1"/>
                </a:solidFill>
              </a:rPr>
              <a:t> bandwidth </a:t>
            </a:r>
            <a:r>
              <a:rPr lang="en-US" dirty="0" err="1">
                <a:solidFill>
                  <a:schemeClr val="bg1"/>
                </a:solidFill>
              </a:rPr>
              <a:t>trafik</a:t>
            </a:r>
            <a:r>
              <a:rPr lang="en-US" dirty="0">
                <a:solidFill>
                  <a:schemeClr val="bg1"/>
                </a:solidFill>
              </a:rPr>
              <a:t> data </a:t>
            </a:r>
            <a:r>
              <a:rPr lang="en-US" dirty="0" err="1">
                <a:solidFill>
                  <a:schemeClr val="bg1"/>
                </a:solidFill>
              </a:rPr>
              <a:t>internasional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lokal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301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1371599" y="2367171"/>
            <a:ext cx="94487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Hanson" pitchFamily="50" charset="0"/>
              </a:rPr>
              <a:t>APLIKASI UNTUK KONFIGURASI NYA APA AJA TUH?</a:t>
            </a:r>
            <a:endParaRPr lang="en-ID" sz="4400" dirty="0">
              <a:solidFill>
                <a:schemeClr val="bg1"/>
              </a:solidFill>
              <a:latin typeface="Hanson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3337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1544782" y="2145406"/>
            <a:ext cx="726141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dirty="0">
                <a:solidFill>
                  <a:srgbClr val="3600FD"/>
                </a:solidFill>
                <a:latin typeface="Hanson" pitchFamily="50" charset="0"/>
              </a:rPr>
              <a:t>PU</a:t>
            </a:r>
            <a:r>
              <a:rPr lang="en-US" sz="9600" dirty="0">
                <a:solidFill>
                  <a:srgbClr val="FBFF23"/>
                </a:solidFill>
                <a:latin typeface="Hanson" pitchFamily="50" charset="0"/>
              </a:rPr>
              <a:t>TY</a:t>
            </a:r>
            <a:endParaRPr lang="en-ID" sz="9600" dirty="0">
              <a:solidFill>
                <a:srgbClr val="FBFF23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1635652" y="3589422"/>
            <a:ext cx="4901299" cy="147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</a:rPr>
              <a:t>Putty </a:t>
            </a:r>
            <a:r>
              <a:rPr lang="en-US" dirty="0" err="1">
                <a:solidFill>
                  <a:schemeClr val="bg1"/>
                </a:solidFill>
              </a:rPr>
              <a:t>merupakan</a:t>
            </a:r>
            <a:r>
              <a:rPr lang="en-US" dirty="0">
                <a:solidFill>
                  <a:schemeClr val="bg1"/>
                </a:solidFill>
              </a:rPr>
              <a:t> salah </a:t>
            </a:r>
            <a:r>
              <a:rPr lang="en-US" dirty="0" err="1">
                <a:solidFill>
                  <a:schemeClr val="bg1"/>
                </a:solidFill>
              </a:rPr>
              <a:t>satu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aplikasi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program </a:t>
            </a:r>
            <a:r>
              <a:rPr lang="en-US" dirty="0" err="1">
                <a:solidFill>
                  <a:schemeClr val="bg1"/>
                </a:solidFill>
              </a:rPr>
              <a:t>berbasis</a:t>
            </a:r>
            <a:r>
              <a:rPr lang="en-US" dirty="0">
                <a:solidFill>
                  <a:schemeClr val="bg1"/>
                </a:solidFill>
              </a:rPr>
              <a:t> CLI yang </a:t>
            </a:r>
            <a:r>
              <a:rPr lang="en-US" dirty="0" err="1">
                <a:solidFill>
                  <a:schemeClr val="bg1"/>
                </a:solidFill>
              </a:rPr>
              <a:t>biasa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dalam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menyetting</a:t>
            </a:r>
            <a:r>
              <a:rPr lang="en-US" dirty="0">
                <a:solidFill>
                  <a:schemeClr val="bg1"/>
                </a:solidFill>
              </a:rPr>
              <a:t> router </a:t>
            </a: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D" dirty="0">
              <a:solidFill>
                <a:schemeClr val="bg1"/>
              </a:solidFill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523425-89BD-27AE-7632-20C8B6E83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603" y="2115308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64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1207789" y="2145406"/>
            <a:ext cx="726141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dirty="0">
                <a:solidFill>
                  <a:srgbClr val="1386ED"/>
                </a:solidFill>
                <a:latin typeface="Hanson" pitchFamily="50" charset="0"/>
              </a:rPr>
              <a:t>WIN</a:t>
            </a:r>
            <a:r>
              <a:rPr lang="en-US" sz="9600" dirty="0">
                <a:solidFill>
                  <a:srgbClr val="E0E0E0"/>
                </a:solidFill>
                <a:latin typeface="Hanson" pitchFamily="50" charset="0"/>
              </a:rPr>
              <a:t>BOX</a:t>
            </a:r>
            <a:endParaRPr lang="en-ID" sz="9600" dirty="0">
              <a:solidFill>
                <a:srgbClr val="E0E0E0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1456358" y="3589422"/>
            <a:ext cx="6764277" cy="147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solidFill>
                  <a:schemeClr val="bg1"/>
                </a:solidFill>
              </a:rPr>
              <a:t>Aplikasi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menyetting</a:t>
            </a:r>
            <a:r>
              <a:rPr lang="en-US" dirty="0">
                <a:solidFill>
                  <a:schemeClr val="bg1"/>
                </a:solidFill>
              </a:rPr>
              <a:t> router </a:t>
            </a: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berbasis</a:t>
            </a:r>
            <a:r>
              <a:rPr lang="en-US" dirty="0">
                <a:solidFill>
                  <a:schemeClr val="bg1"/>
                </a:solidFill>
              </a:rPr>
              <a:t> GUI </a:t>
            </a:r>
            <a:r>
              <a:rPr lang="en-US" dirty="0" err="1">
                <a:solidFill>
                  <a:schemeClr val="bg1"/>
                </a:solidFill>
              </a:rPr>
              <a:t>sehingga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cukup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mudah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dalam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menyetting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Aplikasi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sangat </a:t>
            </a:r>
            <a:r>
              <a:rPr lang="en-US" dirty="0" err="1">
                <a:solidFill>
                  <a:schemeClr val="bg1"/>
                </a:solidFill>
              </a:rPr>
              <a:t>cocok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pemula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dalam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menyetting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D" dirty="0">
              <a:solidFill>
                <a:schemeClr val="bg1"/>
              </a:solidFill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523425-89BD-27AE-7632-20C8B6E83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17771" y="2295444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54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1442229" y="2139788"/>
            <a:ext cx="72614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D94739"/>
                </a:solidFill>
                <a:latin typeface="Hanson" pitchFamily="50" charset="0"/>
              </a:rPr>
              <a:t>WEB</a:t>
            </a:r>
            <a:r>
              <a:rPr lang="en-US" sz="4800" dirty="0">
                <a:solidFill>
                  <a:srgbClr val="E0E0E0"/>
                </a:solidFill>
                <a:latin typeface="Hanson" pitchFamily="50" charset="0"/>
              </a:rPr>
              <a:t> </a:t>
            </a:r>
            <a:r>
              <a:rPr lang="en-US" sz="4800" dirty="0">
                <a:solidFill>
                  <a:srgbClr val="FFC83A"/>
                </a:solidFill>
                <a:latin typeface="Hanson" pitchFamily="50" charset="0"/>
              </a:rPr>
              <a:t>BROW</a:t>
            </a:r>
            <a:r>
              <a:rPr lang="en-US" sz="4800" dirty="0">
                <a:solidFill>
                  <a:srgbClr val="109F5B"/>
                </a:solidFill>
                <a:latin typeface="Hanson" pitchFamily="50" charset="0"/>
              </a:rPr>
              <a:t>SER</a:t>
            </a:r>
            <a:endParaRPr lang="en-ID" sz="4800" dirty="0">
              <a:solidFill>
                <a:srgbClr val="109F5B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1456358" y="3248763"/>
            <a:ext cx="6764277" cy="2113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</a:rPr>
              <a:t>Web browser </a:t>
            </a:r>
            <a:r>
              <a:rPr lang="en-US" dirty="0" err="1">
                <a:solidFill>
                  <a:schemeClr val="bg1"/>
                </a:solidFill>
              </a:rPr>
              <a:t>tidak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memerlukan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aplikasi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khusus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seperti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Winbox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Putty, web browser </a:t>
            </a:r>
            <a:r>
              <a:rPr lang="en-US" dirty="0" err="1">
                <a:solidFill>
                  <a:schemeClr val="bg1"/>
                </a:solidFill>
              </a:rPr>
              <a:t>cukup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menggunakan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aplikasi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pencarian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seperti</a:t>
            </a:r>
            <a:r>
              <a:rPr lang="en-US" dirty="0">
                <a:solidFill>
                  <a:schemeClr val="bg1"/>
                </a:solidFill>
              </a:rPr>
              <a:t> Chrome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sejenisnya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terinstall</a:t>
            </a:r>
            <a:r>
              <a:rPr lang="en-US" dirty="0">
                <a:solidFill>
                  <a:schemeClr val="bg1"/>
                </a:solidFill>
              </a:rPr>
              <a:t> di </a:t>
            </a:r>
            <a:r>
              <a:rPr lang="en-US" dirty="0" err="1">
                <a:solidFill>
                  <a:schemeClr val="bg1"/>
                </a:solidFill>
              </a:rPr>
              <a:t>komputer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hp kalian. Web browser </a:t>
            </a:r>
            <a:r>
              <a:rPr lang="en-US" dirty="0" err="1">
                <a:solidFill>
                  <a:schemeClr val="bg1"/>
                </a:solidFill>
              </a:rPr>
              <a:t>menggunakan</a:t>
            </a:r>
            <a:r>
              <a:rPr lang="en-US" dirty="0">
                <a:solidFill>
                  <a:schemeClr val="bg1"/>
                </a:solidFill>
              </a:rPr>
              <a:t> port (80). Web browser juga </a:t>
            </a:r>
            <a:r>
              <a:rPr lang="en-US" dirty="0" err="1">
                <a:solidFill>
                  <a:schemeClr val="bg1"/>
                </a:solidFill>
              </a:rPr>
              <a:t>tidak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jauh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beda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dengan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aplikasi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WinBox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berbasis</a:t>
            </a:r>
            <a:r>
              <a:rPr lang="en-US" dirty="0">
                <a:solidFill>
                  <a:schemeClr val="bg1"/>
                </a:solidFill>
              </a:rPr>
              <a:t> GUI.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523425-89BD-27AE-7632-20C8B6E83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34312" y="2547469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887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1456358" y="2208159"/>
            <a:ext cx="726141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dirty="0">
                <a:solidFill>
                  <a:srgbClr val="529ED2"/>
                </a:solidFill>
                <a:latin typeface="Hanson" pitchFamily="50" charset="0"/>
              </a:rPr>
              <a:t>FTP</a:t>
            </a:r>
            <a:endParaRPr lang="en-ID" sz="9600" dirty="0">
              <a:solidFill>
                <a:srgbClr val="529ED2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1456358" y="3589422"/>
            <a:ext cx="6764277" cy="2113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solidFill>
                  <a:schemeClr val="bg1"/>
                </a:solidFill>
              </a:rPr>
              <a:t>Sebenarnya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apa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sih</a:t>
            </a:r>
            <a:r>
              <a:rPr lang="en-US" dirty="0">
                <a:solidFill>
                  <a:schemeClr val="bg1"/>
                </a:solidFill>
              </a:rPr>
              <a:t> FTP </a:t>
            </a:r>
            <a:r>
              <a:rPr lang="en-US" dirty="0" err="1">
                <a:solidFill>
                  <a:schemeClr val="bg1"/>
                </a:solidFill>
              </a:rPr>
              <a:t>itu</a:t>
            </a:r>
            <a:r>
              <a:rPr lang="en-US" dirty="0">
                <a:solidFill>
                  <a:schemeClr val="bg1"/>
                </a:solidFill>
              </a:rPr>
              <a:t>? FTP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singkatan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dari</a:t>
            </a:r>
            <a:r>
              <a:rPr lang="en-US" dirty="0">
                <a:solidFill>
                  <a:schemeClr val="bg1"/>
                </a:solidFill>
              </a:rPr>
              <a:t> File Transfer Protocol </a:t>
            </a:r>
            <a:r>
              <a:rPr lang="en-US" dirty="0" err="1">
                <a:solidFill>
                  <a:schemeClr val="bg1"/>
                </a:solidFill>
              </a:rPr>
              <a:t>adalah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sesuatu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meng-upload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men-download file </a:t>
            </a:r>
            <a:r>
              <a:rPr lang="en-US" dirty="0" err="1">
                <a:solidFill>
                  <a:schemeClr val="bg1"/>
                </a:solidFill>
              </a:rPr>
              <a:t>dari</a:t>
            </a:r>
            <a:r>
              <a:rPr lang="en-US" dirty="0">
                <a:solidFill>
                  <a:schemeClr val="bg1"/>
                </a:solidFill>
              </a:rPr>
              <a:t> server hosting Anda. </a:t>
            </a:r>
            <a:r>
              <a:rPr lang="en-US" dirty="0" err="1">
                <a:solidFill>
                  <a:schemeClr val="bg1"/>
                </a:solidFill>
              </a:rPr>
              <a:t>Dengan</a:t>
            </a:r>
            <a:r>
              <a:rPr lang="en-US" dirty="0">
                <a:solidFill>
                  <a:schemeClr val="bg1"/>
                </a:solidFill>
              </a:rPr>
              <a:t> FTP, </a:t>
            </a:r>
            <a:r>
              <a:rPr lang="en-US" dirty="0" err="1">
                <a:solidFill>
                  <a:schemeClr val="bg1"/>
                </a:solidFill>
              </a:rPr>
              <a:t>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memudahkan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mentransfer</a:t>
            </a:r>
            <a:r>
              <a:rPr lang="en-US" dirty="0">
                <a:solidFill>
                  <a:schemeClr val="bg1"/>
                </a:solidFill>
              </a:rPr>
              <a:t> file </a:t>
            </a:r>
            <a:r>
              <a:rPr lang="en-US" dirty="0" err="1">
                <a:solidFill>
                  <a:schemeClr val="bg1"/>
                </a:solidFill>
              </a:rPr>
              <a:t>ke</a:t>
            </a:r>
            <a:r>
              <a:rPr lang="en-US" dirty="0">
                <a:solidFill>
                  <a:schemeClr val="bg1"/>
                </a:solidFill>
              </a:rPr>
              <a:t> server </a:t>
            </a:r>
            <a:r>
              <a:rPr lang="en-US" dirty="0" err="1">
                <a:solidFill>
                  <a:schemeClr val="bg1"/>
                </a:solidFill>
              </a:rPr>
              <a:t>sekaligus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ke</a:t>
            </a:r>
            <a:r>
              <a:rPr lang="en-US" dirty="0">
                <a:solidFill>
                  <a:schemeClr val="bg1"/>
                </a:solidFill>
              </a:rPr>
              <a:t> folder pada server Anda, </a:t>
            </a:r>
            <a:r>
              <a:rPr lang="en-US" dirty="0" err="1">
                <a:solidFill>
                  <a:schemeClr val="bg1"/>
                </a:solidFill>
              </a:rPr>
              <a:t>bukan</a:t>
            </a:r>
            <a:r>
              <a:rPr lang="en-US" dirty="0">
                <a:solidFill>
                  <a:schemeClr val="bg1"/>
                </a:solidFill>
              </a:rPr>
              <a:t> meng-upload </a:t>
            </a:r>
            <a:r>
              <a:rPr lang="en-US" dirty="0" err="1">
                <a:solidFill>
                  <a:schemeClr val="bg1"/>
                </a:solidFill>
              </a:rPr>
              <a:t>setiap</a:t>
            </a:r>
            <a:r>
              <a:rPr lang="en-US" dirty="0">
                <a:solidFill>
                  <a:schemeClr val="bg1"/>
                </a:solidFill>
              </a:rPr>
              <a:t> file </a:t>
            </a:r>
            <a:r>
              <a:rPr lang="en-US" dirty="0" err="1">
                <a:solidFill>
                  <a:schemeClr val="bg1"/>
                </a:solidFill>
              </a:rPr>
              <a:t>satu</a:t>
            </a:r>
            <a:r>
              <a:rPr lang="en-US" dirty="0">
                <a:solidFill>
                  <a:schemeClr val="bg1"/>
                </a:solidFill>
              </a:rPr>
              <a:t> per </a:t>
            </a:r>
            <a:r>
              <a:rPr lang="en-US" dirty="0" err="1">
                <a:solidFill>
                  <a:schemeClr val="bg1"/>
                </a:solidFill>
              </a:rPr>
              <a:t>satu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523425-89BD-27AE-7632-20C8B6E83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17771" y="2318248"/>
            <a:ext cx="2032000" cy="198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924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2682686" y="2705725"/>
            <a:ext cx="682662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Hanson" pitchFamily="50" charset="0"/>
              </a:rPr>
              <a:t>APA ITU VIRTUAL BOX &amp; WINBOX ?</a:t>
            </a:r>
            <a:endParaRPr lang="en-ID" sz="4400" dirty="0">
              <a:solidFill>
                <a:schemeClr val="bg1"/>
              </a:solidFill>
              <a:latin typeface="Hanson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5759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 rot="21356740">
            <a:off x="3825483" y="1580557"/>
            <a:ext cx="726141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i="1" dirty="0">
                <a:solidFill>
                  <a:srgbClr val="FEFFFF"/>
                </a:solidFill>
                <a:latin typeface="Hanson" pitchFamily="50" charset="0"/>
              </a:rPr>
              <a:t>VIRTUAL</a:t>
            </a:r>
          </a:p>
          <a:p>
            <a:r>
              <a:rPr lang="en-US" sz="6000" i="1" dirty="0">
                <a:solidFill>
                  <a:srgbClr val="1A3A64"/>
                </a:solidFill>
                <a:latin typeface="Hanson" pitchFamily="50" charset="0"/>
              </a:rPr>
              <a:t>BOX</a:t>
            </a:r>
            <a:endParaRPr lang="en-ID" sz="6000" i="1" dirty="0">
              <a:solidFill>
                <a:srgbClr val="1A3A64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2713860" y="3974336"/>
            <a:ext cx="6699081" cy="147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bg1"/>
                </a:solidFill>
              </a:rPr>
              <a:t>VirtualBox </a:t>
            </a:r>
            <a:r>
              <a:rPr lang="en-US" dirty="0" err="1">
                <a:solidFill>
                  <a:schemeClr val="bg1"/>
                </a:solidFill>
              </a:rPr>
              <a:t>adalah</a:t>
            </a:r>
            <a:r>
              <a:rPr lang="en-US" dirty="0">
                <a:solidFill>
                  <a:schemeClr val="bg1"/>
                </a:solidFill>
              </a:rPr>
              <a:t> software </a:t>
            </a:r>
            <a:r>
              <a:rPr lang="en-US" dirty="0" err="1">
                <a:solidFill>
                  <a:schemeClr val="bg1"/>
                </a:solidFill>
              </a:rPr>
              <a:t>virtualisasi</a:t>
            </a:r>
            <a:r>
              <a:rPr lang="en-US" dirty="0">
                <a:solidFill>
                  <a:schemeClr val="bg1"/>
                </a:solidFill>
              </a:rPr>
              <a:t> open-source yang </a:t>
            </a:r>
            <a:r>
              <a:rPr lang="en-US" dirty="0" err="1">
                <a:solidFill>
                  <a:schemeClr val="bg1"/>
                </a:solidFill>
              </a:rPr>
              <a:t>mendukung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semua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sistem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operasi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sesuai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dengan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kebutuhan</a:t>
            </a:r>
            <a:r>
              <a:rPr lang="en-US" dirty="0">
                <a:solidFill>
                  <a:schemeClr val="bg1"/>
                </a:solidFill>
              </a:rPr>
              <a:t> Anda. Software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bisa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pada </a:t>
            </a:r>
            <a:r>
              <a:rPr lang="en-US" dirty="0" err="1">
                <a:solidFill>
                  <a:schemeClr val="bg1"/>
                </a:solidFill>
              </a:rPr>
              <a:t>sistem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operasi</a:t>
            </a:r>
            <a:r>
              <a:rPr lang="en-US" dirty="0">
                <a:solidFill>
                  <a:schemeClr val="bg1"/>
                </a:solidFill>
              </a:rPr>
              <a:t> Mac, Windows, dan juga Linux.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i="1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523425-89BD-27AE-7632-20C8B6E83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27323" y="2040328"/>
            <a:ext cx="2032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138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 rot="21356740">
            <a:off x="3984186" y="2006243"/>
            <a:ext cx="72614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i="1" dirty="0">
                <a:solidFill>
                  <a:srgbClr val="1386ED"/>
                </a:solidFill>
                <a:latin typeface="Hanson" pitchFamily="50" charset="0"/>
              </a:rPr>
              <a:t>WIN</a:t>
            </a:r>
            <a:r>
              <a:rPr lang="en-US" sz="6000" i="1" dirty="0">
                <a:solidFill>
                  <a:srgbClr val="E0E0E0"/>
                </a:solidFill>
                <a:latin typeface="Hanson" pitchFamily="50" charset="0"/>
              </a:rPr>
              <a:t>BOX</a:t>
            </a:r>
            <a:endParaRPr lang="en-ID" sz="6000" i="1" dirty="0">
              <a:solidFill>
                <a:srgbClr val="E0E0E0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2481323" y="3983302"/>
            <a:ext cx="7084564" cy="1794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solidFill>
                  <a:schemeClr val="bg1"/>
                </a:solidFill>
              </a:rPr>
              <a:t>Winbox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adalah</a:t>
            </a:r>
            <a:r>
              <a:rPr lang="en-US" dirty="0">
                <a:solidFill>
                  <a:schemeClr val="bg1"/>
                </a:solidFill>
              </a:rPr>
              <a:t> software yang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konektivitas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konfigurasi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menggunakan</a:t>
            </a:r>
            <a:r>
              <a:rPr lang="en-US" dirty="0">
                <a:solidFill>
                  <a:schemeClr val="bg1"/>
                </a:solidFill>
              </a:rPr>
              <a:t> MAC Address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protokol</a:t>
            </a:r>
            <a:r>
              <a:rPr lang="en-US" dirty="0">
                <a:solidFill>
                  <a:schemeClr val="bg1"/>
                </a:solidFill>
              </a:rPr>
              <a:t> IP. </a:t>
            </a:r>
            <a:r>
              <a:rPr lang="en-US" dirty="0" err="1">
                <a:solidFill>
                  <a:schemeClr val="bg1"/>
                </a:solidFill>
              </a:rPr>
              <a:t>Dengan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winbox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dapat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melakukan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konfigurasi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RouterOS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RouterBoard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menggunakan</a:t>
            </a:r>
            <a:r>
              <a:rPr lang="en-US" dirty="0">
                <a:solidFill>
                  <a:schemeClr val="bg1"/>
                </a:solidFill>
              </a:rPr>
              <a:t> mode GUI </a:t>
            </a:r>
            <a:r>
              <a:rPr lang="en-US" dirty="0" err="1">
                <a:solidFill>
                  <a:schemeClr val="bg1"/>
                </a:solidFill>
              </a:rPr>
              <a:t>dengan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cepat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sederhana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i="1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4"/>
            <a:ext cx="833517" cy="8335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523425-89BD-27AE-7632-20C8B6E83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1323" y="2040329"/>
            <a:ext cx="1476045" cy="147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048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690281" y="1662205"/>
            <a:ext cx="406997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Hanson" pitchFamily="50" charset="0"/>
              </a:rPr>
              <a:t>APA ITU MIKROTIK?</a:t>
            </a:r>
            <a:endParaRPr lang="en-ID" sz="4000" dirty="0">
              <a:solidFill>
                <a:srgbClr val="FFC000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690281" y="3330531"/>
            <a:ext cx="5771479" cy="1666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Mikrotik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sendiri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adalah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sebuah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perusahaan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yang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bergerak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di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bidang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produksi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perangkat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keras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(hardware) dan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perangkat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lunak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(Software) yang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berhubungan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dengan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sistem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jaringan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komputer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yang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berkantor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pusat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highlight>
                  <a:srgbClr val="800000"/>
                </a:highlight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di Latvia,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highlight>
                  <a:srgbClr val="800000"/>
                </a:highlight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bersebelahan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highlight>
                  <a:srgbClr val="800000"/>
                </a:highlight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highlight>
                  <a:srgbClr val="800000"/>
                </a:highlight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dengan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highlight>
                  <a:srgbClr val="800000"/>
                </a:highlight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effectLst/>
                <a:highlight>
                  <a:srgbClr val="800000"/>
                </a:highlight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Rusia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  <a:highlight>
                  <a:srgbClr val="800000"/>
                </a:highlight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endParaRPr lang="en-ID" dirty="0">
              <a:solidFill>
                <a:schemeClr val="bg1">
                  <a:lumMod val="95000"/>
                </a:schemeClr>
              </a:solidFill>
              <a:effectLst/>
              <a:highlight>
                <a:srgbClr val="800000"/>
              </a:highlight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E7823A-BFC7-DE76-16AB-B868288B6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041" y="2323925"/>
            <a:ext cx="3537632" cy="2000973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dist="12700" sx="1000" sy="1000" kx="110000" ky="200000" algn="tl" rotWithShape="0">
              <a:srgbClr val="000000"/>
            </a:outerShdw>
          </a:effectLst>
          <a:scene3d>
            <a:camera prst="perspectiveHeroicExtremeLeftFacing">
              <a:rot lat="20613872" lon="2448412" rev="21254408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F3083CB-D0FC-6BA8-03FA-8F0DC5BC8C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771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2682686" y="3044279"/>
            <a:ext cx="682662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Hanson" pitchFamily="50" charset="0"/>
              </a:rPr>
              <a:t>LAN &amp; ROUTER ?</a:t>
            </a:r>
            <a:endParaRPr lang="en-ID" sz="4400" dirty="0">
              <a:solidFill>
                <a:schemeClr val="bg1"/>
              </a:solidFill>
              <a:latin typeface="Hanson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0076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 rot="21356740">
            <a:off x="2836705" y="2292377"/>
            <a:ext cx="72614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i="1" dirty="0">
                <a:solidFill>
                  <a:schemeClr val="bg1"/>
                </a:solidFill>
                <a:latin typeface="Hanson" pitchFamily="50" charset="0"/>
              </a:rPr>
              <a:t>K</a:t>
            </a:r>
            <a:r>
              <a:rPr lang="en-US" sz="6000" i="1" dirty="0">
                <a:solidFill>
                  <a:schemeClr val="accent2">
                    <a:lumMod val="75000"/>
                  </a:schemeClr>
                </a:solidFill>
                <a:latin typeface="Hanson" pitchFamily="50" charset="0"/>
              </a:rPr>
              <a:t>A</a:t>
            </a:r>
            <a:r>
              <a:rPr lang="en-US" sz="6000" i="1" dirty="0">
                <a:solidFill>
                  <a:schemeClr val="accent6">
                    <a:lumMod val="75000"/>
                  </a:schemeClr>
                </a:solidFill>
                <a:latin typeface="Hanson" pitchFamily="50" charset="0"/>
              </a:rPr>
              <a:t>B</a:t>
            </a:r>
            <a:r>
              <a:rPr lang="en-US" sz="6000" i="1" dirty="0">
                <a:solidFill>
                  <a:schemeClr val="bg1"/>
                </a:solidFill>
                <a:latin typeface="Hanson" pitchFamily="50" charset="0"/>
              </a:rPr>
              <a:t>E</a:t>
            </a:r>
            <a:r>
              <a:rPr lang="en-US" sz="6000" i="1" dirty="0">
                <a:solidFill>
                  <a:schemeClr val="accent1">
                    <a:lumMod val="75000"/>
                  </a:schemeClr>
                </a:solidFill>
                <a:latin typeface="Hanson" pitchFamily="50" charset="0"/>
              </a:rPr>
              <a:t>L</a:t>
            </a:r>
            <a:r>
              <a:rPr lang="en-US" sz="6000" i="1" dirty="0">
                <a:solidFill>
                  <a:srgbClr val="E0E0E0"/>
                </a:solidFill>
                <a:latin typeface="Hanson" pitchFamily="50" charset="0"/>
              </a:rPr>
              <a:t> </a:t>
            </a:r>
            <a:r>
              <a:rPr lang="en-US" sz="6000" i="1" dirty="0">
                <a:solidFill>
                  <a:schemeClr val="accent6">
                    <a:lumMod val="75000"/>
                  </a:schemeClr>
                </a:solidFill>
                <a:latin typeface="Hanson" pitchFamily="50" charset="0"/>
              </a:rPr>
              <a:t>L</a:t>
            </a:r>
            <a:r>
              <a:rPr lang="en-US" sz="6000" i="1" dirty="0">
                <a:solidFill>
                  <a:schemeClr val="bg1"/>
                </a:solidFill>
                <a:latin typeface="Hanson" pitchFamily="50" charset="0"/>
              </a:rPr>
              <a:t>A</a:t>
            </a:r>
            <a:r>
              <a:rPr lang="en-US" sz="6000" i="1" dirty="0">
                <a:solidFill>
                  <a:schemeClr val="accent2">
                    <a:lumMod val="50000"/>
                  </a:schemeClr>
                </a:solidFill>
                <a:latin typeface="Hanson" pitchFamily="50" charset="0"/>
              </a:rPr>
              <a:t>N</a:t>
            </a:r>
            <a:endParaRPr lang="en-ID" sz="6000" i="1" dirty="0">
              <a:solidFill>
                <a:schemeClr val="accent2">
                  <a:lumMod val="50000"/>
                </a:schemeClr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 rot="21359801">
            <a:off x="2832222" y="3475227"/>
            <a:ext cx="6955663" cy="10292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i="1" dirty="0">
                <a:solidFill>
                  <a:schemeClr val="bg1"/>
                </a:solidFill>
              </a:rPr>
              <a:t>Kabel LAN </a:t>
            </a:r>
            <a:r>
              <a:rPr lang="en-US" i="1" dirty="0" err="1">
                <a:solidFill>
                  <a:schemeClr val="bg1"/>
                </a:solidFill>
              </a:rPr>
              <a:t>merupakan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singkatan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dari</a:t>
            </a:r>
            <a:r>
              <a:rPr lang="en-US" i="1" dirty="0">
                <a:solidFill>
                  <a:schemeClr val="bg1"/>
                </a:solidFill>
              </a:rPr>
              <a:t> Local Area Network. </a:t>
            </a:r>
            <a:r>
              <a:rPr lang="en-US" i="1" dirty="0" err="1">
                <a:solidFill>
                  <a:schemeClr val="bg1"/>
                </a:solidFill>
              </a:rPr>
              <a:t>Dalam</a:t>
            </a:r>
            <a:r>
              <a:rPr lang="en-US" i="1" dirty="0">
                <a:solidFill>
                  <a:schemeClr val="bg1"/>
                </a:solidFill>
              </a:rPr>
              <a:t> arti, </a:t>
            </a:r>
            <a:r>
              <a:rPr lang="en-US" i="1" dirty="0" err="1">
                <a:solidFill>
                  <a:schemeClr val="bg1"/>
                </a:solidFill>
              </a:rPr>
              <a:t>kabel</a:t>
            </a:r>
            <a:r>
              <a:rPr lang="en-US" i="1" dirty="0">
                <a:solidFill>
                  <a:schemeClr val="bg1"/>
                </a:solidFill>
              </a:rPr>
              <a:t> LAN </a:t>
            </a:r>
            <a:r>
              <a:rPr lang="en-US" i="1" dirty="0" err="1">
                <a:solidFill>
                  <a:schemeClr val="bg1"/>
                </a:solidFill>
              </a:rPr>
              <a:t>merupakan</a:t>
            </a:r>
            <a:r>
              <a:rPr lang="en-US" i="1" dirty="0">
                <a:solidFill>
                  <a:schemeClr val="bg1"/>
                </a:solidFill>
              </a:rPr>
              <a:t> salah </a:t>
            </a:r>
            <a:r>
              <a:rPr lang="en-US" i="1" dirty="0" err="1">
                <a:solidFill>
                  <a:schemeClr val="bg1"/>
                </a:solidFill>
              </a:rPr>
              <a:t>satu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jenis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kabel</a:t>
            </a:r>
            <a:r>
              <a:rPr lang="en-US" i="1" dirty="0">
                <a:solidFill>
                  <a:schemeClr val="bg1"/>
                </a:solidFill>
              </a:rPr>
              <a:t> yang </a:t>
            </a:r>
            <a:r>
              <a:rPr lang="en-US" i="1" dirty="0" err="1">
                <a:solidFill>
                  <a:schemeClr val="bg1"/>
                </a:solidFill>
              </a:rPr>
              <a:t>secara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umum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digunakan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untuk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merangkai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jaringan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komputer</a:t>
            </a:r>
            <a:r>
              <a:rPr lang="en-US" i="1" dirty="0">
                <a:solidFill>
                  <a:schemeClr val="bg1"/>
                </a:solidFill>
              </a:rPr>
              <a:t>.</a:t>
            </a:r>
            <a:endParaRPr lang="en-ID" i="1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4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302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 rot="21356740">
            <a:off x="6015230" y="2006242"/>
            <a:ext cx="726141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i="1" dirty="0">
                <a:solidFill>
                  <a:srgbClr val="FFC83A"/>
                </a:solidFill>
                <a:latin typeface="Hanson" pitchFamily="50" charset="0"/>
              </a:rPr>
              <a:t>ROUTER</a:t>
            </a:r>
            <a:endParaRPr lang="en-ID" sz="6000" i="1" dirty="0">
              <a:solidFill>
                <a:srgbClr val="FFC83A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 rot="21395972">
            <a:off x="6048610" y="3238870"/>
            <a:ext cx="5445959" cy="1208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600" i="1" dirty="0">
                <a:solidFill>
                  <a:schemeClr val="bg1"/>
                </a:solidFill>
              </a:rPr>
              <a:t>Router </a:t>
            </a:r>
            <a:r>
              <a:rPr lang="en-US" sz="1600" i="1" dirty="0" err="1">
                <a:solidFill>
                  <a:schemeClr val="bg1"/>
                </a:solidFill>
              </a:rPr>
              <a:t>adalah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sebagai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penghubung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jaringan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dengan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perangkat</a:t>
            </a:r>
            <a:r>
              <a:rPr lang="en-US" sz="1600" i="1" dirty="0">
                <a:solidFill>
                  <a:schemeClr val="bg1"/>
                </a:solidFill>
              </a:rPr>
              <a:t> yang </a:t>
            </a:r>
            <a:r>
              <a:rPr lang="en-US" sz="1600" i="1" dirty="0" err="1">
                <a:solidFill>
                  <a:schemeClr val="bg1"/>
                </a:solidFill>
              </a:rPr>
              <a:t>terhubung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dengan</a:t>
            </a:r>
            <a:r>
              <a:rPr lang="en-US" sz="1600" i="1" dirty="0">
                <a:solidFill>
                  <a:schemeClr val="bg1"/>
                </a:solidFill>
              </a:rPr>
              <a:t> internet. Router juga </a:t>
            </a:r>
            <a:r>
              <a:rPr lang="en-US" sz="1600" i="1" dirty="0" err="1">
                <a:solidFill>
                  <a:schemeClr val="bg1"/>
                </a:solidFill>
              </a:rPr>
              <a:t>berfungsi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sebagai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alat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untuk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mentransmisikan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informasi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atau</a:t>
            </a:r>
            <a:r>
              <a:rPr lang="en-US" sz="1600" i="1" dirty="0">
                <a:solidFill>
                  <a:schemeClr val="bg1"/>
                </a:solidFill>
              </a:rPr>
              <a:t> data </a:t>
            </a:r>
            <a:r>
              <a:rPr lang="en-US" sz="1600" i="1" dirty="0" err="1">
                <a:solidFill>
                  <a:schemeClr val="bg1"/>
                </a:solidFill>
              </a:rPr>
              <a:t>dari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jaringan</a:t>
            </a:r>
            <a:r>
              <a:rPr lang="en-US" sz="1600" i="1" dirty="0">
                <a:solidFill>
                  <a:schemeClr val="bg1"/>
                </a:solidFill>
              </a:rPr>
              <a:t> yang </a:t>
            </a:r>
            <a:r>
              <a:rPr lang="en-US" sz="1600" i="1" dirty="0" err="1">
                <a:solidFill>
                  <a:schemeClr val="bg1"/>
                </a:solidFill>
              </a:rPr>
              <a:t>satu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ke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jaringan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lainnya</a:t>
            </a:r>
            <a:r>
              <a:rPr lang="en-US" sz="1600" i="1" dirty="0">
                <a:solidFill>
                  <a:schemeClr val="bg1"/>
                </a:solidFill>
              </a:rPr>
              <a:t>.</a:t>
            </a:r>
            <a:endParaRPr lang="en-ID" sz="1600" i="1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4"/>
            <a:ext cx="833517" cy="833517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Wifi Router">
                <a:extLst>
                  <a:ext uri="{FF2B5EF4-FFF2-40B4-BE49-F238E27FC236}">
                    <a16:creationId xmlns:a16="http://schemas.microsoft.com/office/drawing/2014/main" id="{A8268373-0BEA-5A7B-AF1E-A5878BCF555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3528355"/>
                  </p:ext>
                </p:extLst>
              </p:nvPr>
            </p:nvGraphicFramePr>
            <p:xfrm>
              <a:off x="929430" y="759536"/>
              <a:ext cx="4713952" cy="463776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713952" cy="4637767"/>
                    </a:xfrm>
                    <a:prstGeom prst="rect">
                      <a:avLst/>
                    </a:prstGeom>
                  </am3d:spPr>
                  <am3d:camera>
                    <am3d:pos x="0" y="0" z="664709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10602" d="1000000"/>
                    <am3d:preTrans dx="32" dy="-13734950" dz="39719"/>
                    <am3d:scale>
                      <am3d:sx n="1000000" d="1000000"/>
                      <am3d:sy n="1000000" d="1000000"/>
                      <am3d:sz n="1000000" d="1000000"/>
                    </am3d:scale>
                    <am3d:rot ax="-8621881" ay="-1819572" az="957896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Wifi Router">
                <a:extLst>
                  <a:ext uri="{FF2B5EF4-FFF2-40B4-BE49-F238E27FC236}">
                    <a16:creationId xmlns:a16="http://schemas.microsoft.com/office/drawing/2014/main" id="{A8268373-0BEA-5A7B-AF1E-A5878BCF555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9430" y="759536"/>
                <a:ext cx="4713952" cy="46377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5646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2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2682686" y="3044279"/>
            <a:ext cx="682662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Hanson" pitchFamily="50" charset="0"/>
              </a:rPr>
              <a:t>TERIMA KASIH !!</a:t>
            </a:r>
            <a:endParaRPr lang="en-ID" sz="4400" dirty="0">
              <a:solidFill>
                <a:schemeClr val="bg1"/>
              </a:solidFill>
              <a:latin typeface="Hanson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9175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280" y="824750"/>
            <a:ext cx="5477438" cy="547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82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690281" y="1443458"/>
            <a:ext cx="516187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Hanson" pitchFamily="50" charset="0"/>
              </a:rPr>
              <a:t>KAPAN MIKROTIK DI DIRIKAN?</a:t>
            </a:r>
            <a:endParaRPr lang="en-ID" sz="4000" dirty="0">
              <a:solidFill>
                <a:srgbClr val="FFC000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690281" y="3706451"/>
            <a:ext cx="6604599" cy="1157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didirikan</a:t>
            </a:r>
            <a:r>
              <a:rPr lang="en-US" dirty="0">
                <a:solidFill>
                  <a:schemeClr val="bg1"/>
                </a:solidFill>
              </a:rPr>
              <a:t> pada </a:t>
            </a:r>
            <a:r>
              <a:rPr lang="en-US" dirty="0" err="1">
                <a:solidFill>
                  <a:schemeClr val="bg1"/>
                </a:solidFill>
              </a:rPr>
              <a:t>tahun</a:t>
            </a:r>
            <a:r>
              <a:rPr lang="en-US" dirty="0">
                <a:solidFill>
                  <a:schemeClr val="bg1"/>
                </a:solidFill>
              </a:rPr>
              <a:t> 1995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mengembangkan</a:t>
            </a:r>
            <a:r>
              <a:rPr lang="en-US" dirty="0">
                <a:solidFill>
                  <a:schemeClr val="bg1"/>
                </a:solidFill>
              </a:rPr>
              <a:t> router dan </a:t>
            </a:r>
            <a:r>
              <a:rPr lang="en-US" dirty="0" err="1">
                <a:solidFill>
                  <a:schemeClr val="bg1"/>
                </a:solidFill>
              </a:rPr>
              <a:t>sistem</a:t>
            </a:r>
            <a:r>
              <a:rPr lang="en-US" dirty="0">
                <a:solidFill>
                  <a:schemeClr val="bg1"/>
                </a:solidFill>
              </a:rPr>
              <a:t> ISP (Internet Service Provider) </a:t>
            </a:r>
            <a:r>
              <a:rPr lang="en-US" dirty="0" err="1">
                <a:solidFill>
                  <a:schemeClr val="bg1"/>
                </a:solidFill>
              </a:rPr>
              <a:t>nirkabel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3C9B39-E121-44DE-99C3-4EE5A91E4C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9383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690281" y="1828110"/>
            <a:ext cx="516187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Hanson" pitchFamily="50" charset="0"/>
              </a:rPr>
              <a:t>APA TUJUAN MIKROTIK?</a:t>
            </a:r>
            <a:endParaRPr lang="en-ID" sz="4000" dirty="0">
              <a:solidFill>
                <a:srgbClr val="FFC000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690281" y="3471187"/>
            <a:ext cx="6604599" cy="147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awalnya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ditujukan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perusahaan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jasa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layanan</a:t>
            </a:r>
            <a:r>
              <a:rPr lang="en-US" dirty="0">
                <a:solidFill>
                  <a:schemeClr val="bg1"/>
                </a:solidFill>
              </a:rPr>
              <a:t> Internet (PJI)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Internet Service Provider (ISP) yang </a:t>
            </a:r>
            <a:r>
              <a:rPr lang="en-US" dirty="0" err="1">
                <a:solidFill>
                  <a:schemeClr val="bg1"/>
                </a:solidFill>
              </a:rPr>
              <a:t>melayani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pelanggannya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menggunakan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teknologi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nirkabel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wireless.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939950-D00E-5A21-BCE8-343F6E828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999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690281" y="1828110"/>
            <a:ext cx="651315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Hanson" pitchFamily="50" charset="0"/>
              </a:rPr>
              <a:t>KAPAN MIKROTIK MASUK KE INDO?</a:t>
            </a:r>
            <a:endParaRPr lang="en-ID" sz="4000" dirty="0">
              <a:solidFill>
                <a:srgbClr val="FFC000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690281" y="3471187"/>
            <a:ext cx="7783159" cy="147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juga </a:t>
            </a:r>
            <a:r>
              <a:rPr lang="en-US" dirty="0" err="1">
                <a:solidFill>
                  <a:schemeClr val="bg1"/>
                </a:solidFill>
              </a:rPr>
              <a:t>akhirnya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masuk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ke</a:t>
            </a:r>
            <a:r>
              <a:rPr lang="en-US" dirty="0">
                <a:solidFill>
                  <a:schemeClr val="bg1"/>
                </a:solidFill>
              </a:rPr>
              <a:t> Indonesia. </a:t>
            </a:r>
            <a:r>
              <a:rPr lang="en-US" dirty="0" err="1">
                <a:solidFill>
                  <a:schemeClr val="bg1"/>
                </a:solidFill>
              </a:rPr>
              <a:t>Pertama</a:t>
            </a:r>
            <a:r>
              <a:rPr lang="en-US" dirty="0">
                <a:solidFill>
                  <a:schemeClr val="bg1"/>
                </a:solidFill>
              </a:rPr>
              <a:t> kali </a:t>
            </a:r>
            <a:r>
              <a:rPr lang="en-US" dirty="0" err="1">
                <a:solidFill>
                  <a:schemeClr val="bg1"/>
                </a:solidFill>
              </a:rPr>
              <a:t>masuk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tahun</a:t>
            </a:r>
            <a:r>
              <a:rPr lang="en-US" dirty="0">
                <a:solidFill>
                  <a:schemeClr val="bg1"/>
                </a:solidFill>
              </a:rPr>
              <a:t> 2001 </a:t>
            </a:r>
            <a:r>
              <a:rPr lang="en-US" dirty="0" err="1">
                <a:solidFill>
                  <a:schemeClr val="bg1"/>
                </a:solidFill>
              </a:rPr>
              <a:t>ke</a:t>
            </a:r>
            <a:r>
              <a:rPr lang="en-US" dirty="0">
                <a:solidFill>
                  <a:schemeClr val="bg1"/>
                </a:solidFill>
              </a:rPr>
              <a:t> Jogja </a:t>
            </a:r>
            <a:r>
              <a:rPr lang="en-US" dirty="0" err="1">
                <a:solidFill>
                  <a:schemeClr val="bg1"/>
                </a:solidFill>
              </a:rPr>
              <a:t>melalui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Citraweb</a:t>
            </a:r>
            <a:r>
              <a:rPr lang="en-US" dirty="0">
                <a:solidFill>
                  <a:schemeClr val="bg1"/>
                </a:solidFill>
              </a:rPr>
              <a:t> oleh Valens </a:t>
            </a:r>
            <a:r>
              <a:rPr lang="en-US" dirty="0" err="1">
                <a:solidFill>
                  <a:schemeClr val="bg1"/>
                </a:solidFill>
              </a:rPr>
              <a:t>Riyadi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kawan-kawan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lalu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meluas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menjadi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satu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solusi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murah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membangun</a:t>
            </a:r>
            <a:r>
              <a:rPr lang="en-US" dirty="0">
                <a:solidFill>
                  <a:schemeClr val="bg1"/>
                </a:solidFill>
              </a:rPr>
              <a:t> ISP, </a:t>
            </a:r>
            <a:r>
              <a:rPr lang="en-US" dirty="0" err="1">
                <a:solidFill>
                  <a:schemeClr val="bg1"/>
                </a:solidFill>
              </a:rPr>
              <a:t>terutama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berbasis</a:t>
            </a:r>
            <a:r>
              <a:rPr lang="en-US" dirty="0">
                <a:solidFill>
                  <a:schemeClr val="bg1"/>
                </a:solidFill>
              </a:rPr>
              <a:t> W-LAN.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4214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1371599" y="2367171"/>
            <a:ext cx="944879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Hanson" pitchFamily="50" charset="0"/>
              </a:rPr>
              <a:t>APASIH KEGUNAAN MIKROTIK DI KEHIDUPAN SEHARI-HARI ?</a:t>
            </a:r>
            <a:endParaRPr lang="en-ID" sz="4400" dirty="0">
              <a:solidFill>
                <a:schemeClr val="bg1"/>
              </a:solidFill>
              <a:latin typeface="Hanson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9124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690281" y="1828110"/>
            <a:ext cx="726141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Hanson" pitchFamily="50" charset="0"/>
              </a:rPr>
              <a:t>MIKTROTIK UNTUK AKTIFITAS KITA</a:t>
            </a:r>
            <a:endParaRPr lang="en-ID" sz="4000" dirty="0">
              <a:solidFill>
                <a:srgbClr val="FFC000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690281" y="3471187"/>
            <a:ext cx="7783159" cy="1794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lebih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banyak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  <a:highlight>
                  <a:srgbClr val="808000"/>
                </a:highlight>
              </a:rPr>
              <a:t>game online, </a:t>
            </a:r>
            <a:r>
              <a:rPr lang="en-US" dirty="0" err="1">
                <a:solidFill>
                  <a:schemeClr val="bg1"/>
                </a:solidFill>
                <a:highlight>
                  <a:srgbClr val="808000"/>
                </a:highlight>
              </a:rPr>
              <a:t>warnet-warnet</a:t>
            </a:r>
            <a:r>
              <a:rPr lang="en-US" dirty="0">
                <a:solidFill>
                  <a:schemeClr val="bg1"/>
                </a:solidFill>
                <a:highlight>
                  <a:srgbClr val="808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808000"/>
                </a:highlight>
              </a:rPr>
              <a:t>umum</a:t>
            </a:r>
            <a:r>
              <a:rPr lang="en-US" dirty="0">
                <a:solidFill>
                  <a:schemeClr val="bg1"/>
                </a:solidFill>
                <a:highlight>
                  <a:srgbClr val="808000"/>
                </a:highlight>
              </a:rPr>
              <a:t>, ISP, provider hotspot.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Sistem</a:t>
            </a:r>
            <a:r>
              <a:rPr lang="en-US" dirty="0">
                <a:solidFill>
                  <a:schemeClr val="bg1"/>
                </a:solidFill>
              </a:rPr>
              <a:t> yang di </a:t>
            </a:r>
            <a:r>
              <a:rPr lang="en-US" dirty="0" err="1">
                <a:solidFill>
                  <a:schemeClr val="bg1"/>
                </a:solidFill>
              </a:rPr>
              <a:t>tersedia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dari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yaitu</a:t>
            </a:r>
            <a:r>
              <a:rPr lang="en-US" dirty="0">
                <a:solidFill>
                  <a:schemeClr val="bg1"/>
                </a:solidFill>
              </a:rPr>
              <a:t> management </a:t>
            </a:r>
            <a:r>
              <a:rPr lang="en-US" dirty="0" err="1">
                <a:solidFill>
                  <a:schemeClr val="bg1"/>
                </a:solidFill>
              </a:rPr>
              <a:t>bandwith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statefull</a:t>
            </a:r>
            <a:r>
              <a:rPr lang="en-US" dirty="0">
                <a:solidFill>
                  <a:schemeClr val="bg1"/>
                </a:solidFill>
              </a:rPr>
              <a:t> firewall, hotspot for plug-and-play access, remote, </a:t>
            </a:r>
            <a:r>
              <a:rPr lang="en-US" dirty="0" err="1">
                <a:solidFill>
                  <a:schemeClr val="bg1"/>
                </a:solidFill>
              </a:rPr>
              <a:t>winbox</a:t>
            </a:r>
            <a:r>
              <a:rPr lang="en-US" dirty="0">
                <a:solidFill>
                  <a:schemeClr val="bg1"/>
                </a:solidFill>
              </a:rPr>
              <a:t> GUI admin dan routing.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69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690281" y="1828110"/>
            <a:ext cx="726141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Hanson" pitchFamily="50" charset="0"/>
              </a:rPr>
              <a:t>1. MENYEDIAKAN SISTEM OTENTIKASI</a:t>
            </a:r>
            <a:endParaRPr lang="en-ID" sz="4000" dirty="0">
              <a:solidFill>
                <a:srgbClr val="FFC000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690281" y="3471187"/>
            <a:ext cx="7783159" cy="2054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membantu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memblokir</a:t>
            </a:r>
            <a:r>
              <a:rPr lang="en-US" dirty="0">
                <a:solidFill>
                  <a:schemeClr val="bg1"/>
                </a:solidFill>
              </a:rPr>
              <a:t> situs yang </a:t>
            </a:r>
            <a:r>
              <a:rPr lang="en-US" dirty="0" err="1">
                <a:solidFill>
                  <a:schemeClr val="bg1"/>
                </a:solidFill>
              </a:rPr>
              <a:t>berisi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konten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dilarang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keras</a:t>
            </a:r>
            <a:r>
              <a:rPr lang="en-US" dirty="0">
                <a:solidFill>
                  <a:schemeClr val="bg1"/>
                </a:solidFill>
              </a:rPr>
              <a:t> oleh </a:t>
            </a:r>
            <a:r>
              <a:rPr lang="en-US" dirty="0" err="1">
                <a:solidFill>
                  <a:schemeClr val="bg1"/>
                </a:solidFill>
              </a:rPr>
              <a:t>undang-undang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D" dirty="0">
              <a:solidFill>
                <a:schemeClr val="bg1"/>
              </a:solidFill>
            </a:endParaRP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algn="just"/>
            <a:r>
              <a:rPr lang="en-US" dirty="0" err="1">
                <a:solidFill>
                  <a:schemeClr val="bg1"/>
                </a:solidFill>
              </a:rPr>
              <a:t>Dengan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demikian</a:t>
            </a:r>
            <a:r>
              <a:rPr lang="en-US" dirty="0">
                <a:solidFill>
                  <a:schemeClr val="bg1"/>
                </a:solidFill>
              </a:rPr>
              <a:t>, program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sangat </a:t>
            </a:r>
            <a:r>
              <a:rPr lang="en-US" dirty="0" err="1">
                <a:solidFill>
                  <a:schemeClr val="bg1"/>
                </a:solidFill>
              </a:rPr>
              <a:t>mendukung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terciptanya</a:t>
            </a:r>
            <a:r>
              <a:rPr lang="en-US" dirty="0">
                <a:solidFill>
                  <a:schemeClr val="bg1"/>
                </a:solidFill>
              </a:rPr>
              <a:t> internet </a:t>
            </a:r>
            <a:r>
              <a:rPr lang="en-US" dirty="0" err="1">
                <a:solidFill>
                  <a:schemeClr val="bg1"/>
                </a:solidFill>
              </a:rPr>
              <a:t>positif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sebagai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langkah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awal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dalam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mengurangi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konten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tidak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sesuai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dengan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ketentuan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berlaku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463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306E-3FE6-57DE-2BA7-349E8D10B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7126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AF826-2D6A-70AB-4085-F74877AED083}"/>
              </a:ext>
            </a:extLst>
          </p:cNvPr>
          <p:cNvSpPr txBox="1"/>
          <p:nvPr/>
        </p:nvSpPr>
        <p:spPr>
          <a:xfrm>
            <a:off x="690281" y="1828110"/>
            <a:ext cx="726141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Hanson" pitchFamily="50" charset="0"/>
              </a:rPr>
              <a:t>2. KONFIGURASI JARINGAN LOKAL</a:t>
            </a:r>
            <a:endParaRPr lang="en-ID" sz="4000" dirty="0">
              <a:solidFill>
                <a:srgbClr val="FFC000"/>
              </a:solidFill>
              <a:latin typeface="Hanson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26E7E-8CD7-C2E3-1464-2EDE3E614D79}"/>
              </a:ext>
            </a:extLst>
          </p:cNvPr>
          <p:cNvSpPr txBox="1"/>
          <p:nvPr/>
        </p:nvSpPr>
        <p:spPr>
          <a:xfrm>
            <a:off x="690281" y="3471187"/>
            <a:ext cx="7783159" cy="1157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berfungsi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setting dan </a:t>
            </a:r>
            <a:r>
              <a:rPr lang="en-US" dirty="0" err="1">
                <a:solidFill>
                  <a:schemeClr val="bg1"/>
                </a:solidFill>
              </a:rPr>
              <a:t>konfigurasi</a:t>
            </a:r>
            <a:r>
              <a:rPr lang="en-US" dirty="0">
                <a:solidFill>
                  <a:schemeClr val="bg1"/>
                </a:solidFill>
              </a:rPr>
              <a:t> LAN </a:t>
            </a:r>
            <a:r>
              <a:rPr lang="en-US" dirty="0" err="1">
                <a:solidFill>
                  <a:schemeClr val="bg1"/>
                </a:solidFill>
              </a:rPr>
              <a:t>menggunakan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Mikrotik</a:t>
            </a:r>
            <a:r>
              <a:rPr lang="en-US" dirty="0">
                <a:solidFill>
                  <a:schemeClr val="bg1"/>
                </a:solidFill>
              </a:rPr>
              <a:t> Router OS PC </a:t>
            </a:r>
            <a:r>
              <a:rPr lang="en-US" dirty="0" err="1">
                <a:solidFill>
                  <a:schemeClr val="bg1"/>
                </a:solidFill>
              </a:rPr>
              <a:t>beserta</a:t>
            </a:r>
            <a:r>
              <a:rPr lang="en-US" dirty="0">
                <a:solidFill>
                  <a:schemeClr val="bg1"/>
                </a:solidFill>
              </a:rPr>
              <a:t> hardware </a:t>
            </a:r>
            <a:r>
              <a:rPr lang="en-US" dirty="0" err="1">
                <a:solidFill>
                  <a:schemeClr val="bg1"/>
                </a:solidFill>
              </a:rPr>
              <a:t>dengan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spesifikasi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leboh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rendah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D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D" dirty="0">
              <a:solidFill>
                <a:schemeClr val="bg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8F62B-8A53-4711-9885-E889A1B63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454" y="120733"/>
            <a:ext cx="833517" cy="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296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640</Words>
  <Application>Microsoft Office PowerPoint</Application>
  <PresentationFormat>Widescreen</PresentationFormat>
  <Paragraphs>45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Hanson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subhan maulana</dc:creator>
  <cp:lastModifiedBy>subhan maulana</cp:lastModifiedBy>
  <cp:revision>20</cp:revision>
  <dcterms:created xsi:type="dcterms:W3CDTF">2022-06-08T12:18:36Z</dcterms:created>
  <dcterms:modified xsi:type="dcterms:W3CDTF">2022-06-09T04:29:22Z</dcterms:modified>
</cp:coreProperties>
</file>

<file path=docProps/thumbnail.jpeg>
</file>